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8" r:id="rId4"/>
    <p:sldId id="318" r:id="rId5"/>
    <p:sldId id="290" r:id="rId6"/>
    <p:sldId id="259" r:id="rId7"/>
    <p:sldId id="297" r:id="rId8"/>
    <p:sldId id="307" r:id="rId9"/>
    <p:sldId id="321" r:id="rId10"/>
    <p:sldId id="322" r:id="rId11"/>
    <p:sldId id="284" r:id="rId12"/>
    <p:sldId id="271" r:id="rId13"/>
    <p:sldId id="263" r:id="rId14"/>
    <p:sldId id="264" r:id="rId15"/>
    <p:sldId id="325" r:id="rId16"/>
    <p:sldId id="324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6</a:t>
            </a:r>
            <a:endParaRPr lang="ru-RU" sz="8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0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Стратегии и тактики </a:t>
            </a:r>
            <a:r>
              <a:rPr lang="ru-RU" sz="10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дискурса</a:t>
            </a:r>
            <a:endParaRPr lang="ru-RU" sz="10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500" b="1" i="1" dirty="0" smtClean="0"/>
              <a:t>Речевое манипулирование </a:t>
            </a:r>
            <a:r>
              <a:rPr lang="ru-RU" sz="4500" dirty="0" smtClean="0"/>
              <a:t>– вид речевого воздействия, используемый для </a:t>
            </a:r>
            <a:r>
              <a:rPr lang="ru-RU" sz="4500" b="1" i="1" dirty="0" smtClean="0"/>
              <a:t>скрытого</a:t>
            </a:r>
            <a:r>
              <a:rPr lang="ru-RU" sz="4500" dirty="0" smtClean="0"/>
              <a:t> и </a:t>
            </a:r>
            <a:r>
              <a:rPr lang="ru-RU" sz="4500" b="1" i="1" dirty="0" smtClean="0"/>
              <a:t>выгодного для говорящего</a:t>
            </a:r>
            <a:r>
              <a:rPr lang="ru-RU" sz="4500" dirty="0" smtClean="0"/>
              <a:t> влияния на убеждения, взгляды, мнение собеседника, систему ценностей собеседника.</a:t>
            </a:r>
            <a:endParaRPr lang="ru-RU" sz="4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500" b="1" i="1" dirty="0" smtClean="0"/>
              <a:t> </a:t>
            </a:r>
            <a:r>
              <a:rPr lang="ru-RU" sz="6000" b="1" i="1" dirty="0" smtClean="0"/>
              <a:t>Типы речевых стратегий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229600" cy="5626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Типы речевых стратегий (</a:t>
            </a:r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с точки зрения их связанности с ведущей целью общения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) :</a:t>
            </a:r>
          </a:p>
          <a:p>
            <a:pPr marL="514350" indent="-514350" algn="ctr">
              <a:buAutoNum type="arabicParenR"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основные (семантико-прагматические):</a:t>
            </a:r>
          </a:p>
          <a:p>
            <a:pPr marL="514350" indent="-514350" algn="ctr">
              <a:buNone/>
            </a:pP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- доминирующие ;</a:t>
            </a:r>
          </a:p>
          <a:p>
            <a:pPr marL="514350" indent="-514350" algn="ctr">
              <a:buFontTx/>
              <a:buChar char="-"/>
            </a:pP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сопутствующие</a:t>
            </a:r>
          </a:p>
          <a:p>
            <a:pPr marL="514350" indent="-514350" algn="ctr"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2) вспомогательные (организационные).</a:t>
            </a:r>
          </a:p>
          <a:p>
            <a:pPr algn="ctr">
              <a:buNone/>
            </a:pPr>
            <a:endParaRPr lang="ru-RU" sz="35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Вопрос 3</a:t>
            </a:r>
          </a:p>
          <a:p>
            <a:pPr algn="ctr">
              <a:buNone/>
            </a:pPr>
            <a:r>
              <a:rPr lang="ru-RU" sz="7000" b="1" i="1" dirty="0" smtClean="0"/>
              <a:t>Понятие речевой тактики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58204" cy="5840435"/>
          </a:xfrm>
        </p:spPr>
        <p:txBody>
          <a:bodyPr>
            <a:noAutofit/>
          </a:bodyPr>
          <a:lstStyle/>
          <a:p>
            <a:pPr indent="342900" algn="just">
              <a:buNone/>
            </a:pPr>
            <a:endParaRPr lang="ru-RU" sz="4000" b="1" i="1" dirty="0" smtClean="0"/>
          </a:p>
          <a:p>
            <a:pPr indent="342900" algn="just">
              <a:buNone/>
            </a:pPr>
            <a:r>
              <a:rPr lang="ru-RU" sz="4000" b="1" i="1" dirty="0" smtClean="0"/>
              <a:t>Речевые  тактики</a:t>
            </a:r>
            <a:r>
              <a:rPr lang="ru-RU" sz="4000" dirty="0" smtClean="0"/>
              <a:t> – составная часть стратегии, соотносящаяся как с общей целью общения, так и частной.</a:t>
            </a:r>
            <a:endParaRPr lang="ru-RU" sz="4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endParaRPr lang="ru-RU" sz="7000" b="1" dirty="0" smtClean="0"/>
          </a:p>
          <a:p>
            <a:pPr algn="ctr">
              <a:buNone/>
            </a:pPr>
            <a:r>
              <a:rPr lang="ru-RU" sz="10000" b="1" i="1" dirty="0" smtClean="0">
                <a:solidFill>
                  <a:srgbClr val="00B050"/>
                </a:solidFill>
              </a:rPr>
              <a:t>Выводы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/>
              <a:t>1. Стратегии имеют уровневую реализацию</a:t>
            </a:r>
          </a:p>
          <a:p>
            <a:pPr algn="ctr">
              <a:buNone/>
            </a:pPr>
            <a:r>
              <a:rPr lang="ru-RU" u="sng" dirty="0" smtClean="0"/>
              <a:t>Уровни реализации речевой стратегии: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Стратегия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Тактика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Речевой акт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429124" y="3429000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429124" y="4714884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b="1" i="1" dirty="0" smtClean="0"/>
              <a:t>2) Стратегии   </a:t>
            </a:r>
            <a:r>
              <a:rPr lang="ru-RU" sz="4000" b="1" i="1" dirty="0" err="1" smtClean="0"/>
              <a:t>дискурса</a:t>
            </a:r>
            <a:r>
              <a:rPr lang="ru-RU" sz="4000" b="1" i="1" dirty="0" smtClean="0"/>
              <a:t>   выделяются   с   известной   степенью условности,   являются   исследовательской   абстракцией. (М.Л. Макаров)).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000" b="1" dirty="0" smtClean="0"/>
              <a:t>План</a:t>
            </a:r>
          </a:p>
          <a:p>
            <a:pPr marL="514350" indent="-514350" algn="just">
              <a:buAutoNum type="arabicPeriod"/>
            </a:pPr>
            <a:endParaRPr lang="ru-RU" sz="4500" dirty="0" smtClean="0"/>
          </a:p>
          <a:p>
            <a:pPr marL="514350" indent="-514350" algn="just">
              <a:buAutoNum type="arabicPeriod"/>
            </a:pPr>
            <a:r>
              <a:rPr lang="ru-RU" sz="4500" dirty="0" smtClean="0"/>
              <a:t>Понятие речевой стратегии. </a:t>
            </a:r>
            <a:r>
              <a:rPr lang="ru-RU" sz="4500" dirty="0" smtClean="0">
                <a:cs typeface="Arabic Typesetting" pitchFamily="66" charset="-78"/>
              </a:rPr>
              <a:t> </a:t>
            </a:r>
          </a:p>
          <a:p>
            <a:pPr marL="514350" indent="-514350" algn="just">
              <a:buAutoNum type="arabicPeriod"/>
            </a:pPr>
            <a:r>
              <a:rPr lang="ru-RU" sz="4500" dirty="0" smtClean="0"/>
              <a:t>Типы речевых стратегий.</a:t>
            </a:r>
            <a:endParaRPr lang="ru-RU" sz="4500" dirty="0" smtClean="0">
              <a:cs typeface="Arabic Typesetting" pitchFamily="66" charset="-78"/>
            </a:endParaRPr>
          </a:p>
          <a:p>
            <a:pPr marL="514350" indent="-514350" algn="just">
              <a:buAutoNum type="arabicPeriod"/>
            </a:pPr>
            <a:r>
              <a:rPr lang="ru-RU" sz="4500" dirty="0" smtClean="0"/>
              <a:t>Понятие речевой тактики. </a:t>
            </a:r>
            <a:endParaRPr lang="ru-RU" sz="4500" dirty="0" smtClean="0"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1</a:t>
            </a:r>
            <a:endParaRPr lang="en-US" dirty="0" smtClean="0"/>
          </a:p>
          <a:p>
            <a:pPr algn="ctr">
              <a:buNone/>
            </a:pPr>
            <a:r>
              <a:rPr lang="ru-RU" sz="9600" dirty="0" smtClean="0"/>
              <a:t>Понятие речевой стратегии </a:t>
            </a:r>
            <a:endParaRPr lang="ru-RU" sz="9600" dirty="0" smtClean="0">
              <a:cs typeface="Arabic Typesetting" pitchFamily="66" charset="-78"/>
            </a:endParaRPr>
          </a:p>
          <a:p>
            <a:pPr algn="ctr">
              <a:buNone/>
            </a:pPr>
            <a:endParaRPr lang="en-US" sz="9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000" b="1" i="1" dirty="0" smtClean="0"/>
              <a:t>Речевая стратегия </a:t>
            </a:r>
            <a:r>
              <a:rPr lang="ru-RU" sz="5000" dirty="0" smtClean="0"/>
              <a:t>– это общая линия поведения, ориентированная на достижение конечной цели.</a:t>
            </a:r>
            <a:endParaRPr lang="ru-RU" sz="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 indent="457200" algn="just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ctr">
              <a:buNone/>
            </a:pPr>
            <a:endParaRPr lang="ru-RU" sz="9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ctr">
              <a:buNone/>
            </a:pP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cont.ws/uploads/posts/139846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1787" y="625898"/>
            <a:ext cx="5940425" cy="560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342900" algn="ctr">
              <a:buNone/>
            </a:pPr>
            <a:endParaRPr lang="ru-RU" sz="4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ctr">
              <a:buNone/>
            </a:pPr>
            <a:endParaRPr lang="ru-RU" sz="9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ctr"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AutoNum type="arabicPeriod"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s://pbs.twimg.com/media/DwIjj_2UwAMonD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4"/>
            <a:ext cx="6858048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sz="6000" i="1" dirty="0" smtClean="0"/>
          </a:p>
          <a:p>
            <a:pPr algn="ctr">
              <a:buNone/>
            </a:pPr>
            <a:r>
              <a:rPr lang="ru-RU" sz="6500" b="1" i="1" dirty="0" smtClean="0"/>
              <a:t>Речевая (коммуникативная) стратегия</a:t>
            </a:r>
            <a:r>
              <a:rPr lang="ru-RU" sz="6500" dirty="0" smtClean="0"/>
              <a:t> – общая линия речевого поведения, ориентированная на достижение конечной цели общения.</a:t>
            </a:r>
          </a:p>
          <a:p>
            <a:pPr algn="ctr">
              <a:buNone/>
            </a:pP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6000" dirty="0" smtClean="0"/>
              <a:t>Стратегии педагогического </a:t>
            </a:r>
            <a:r>
              <a:rPr lang="ru-RU" sz="6000" dirty="0" err="1" smtClean="0"/>
              <a:t>дискурса</a:t>
            </a:r>
            <a:r>
              <a:rPr lang="ru-RU" sz="6000" dirty="0" smtClean="0"/>
              <a:t>:</a:t>
            </a:r>
          </a:p>
          <a:p>
            <a:r>
              <a:rPr lang="ru-RU" sz="6000" b="1" i="1" dirty="0" smtClean="0"/>
              <a:t>Объясняющая</a:t>
            </a:r>
            <a:r>
              <a:rPr lang="ru-RU" sz="6000" dirty="0" smtClean="0"/>
              <a:t>   </a:t>
            </a:r>
          </a:p>
          <a:p>
            <a:r>
              <a:rPr lang="ru-RU" sz="6000" b="1" i="1" dirty="0" smtClean="0"/>
              <a:t>Оценивающая</a:t>
            </a:r>
            <a:r>
              <a:rPr lang="ru-RU" sz="6000" dirty="0" smtClean="0"/>
              <a:t>   </a:t>
            </a:r>
          </a:p>
          <a:p>
            <a:r>
              <a:rPr lang="ru-RU" sz="6000" b="1" i="1" dirty="0" smtClean="0"/>
              <a:t>Контролирующая</a:t>
            </a:r>
            <a:r>
              <a:rPr lang="ru-RU" sz="6000" dirty="0" smtClean="0"/>
              <a:t>   </a:t>
            </a:r>
          </a:p>
          <a:p>
            <a:r>
              <a:rPr lang="ru-RU" sz="6000" b="1" i="1" dirty="0" smtClean="0"/>
              <a:t>Содействующая</a:t>
            </a:r>
            <a:r>
              <a:rPr lang="ru-RU" sz="6000" dirty="0" smtClean="0"/>
              <a:t>  </a:t>
            </a:r>
          </a:p>
          <a:p>
            <a:r>
              <a:rPr lang="ru-RU" sz="6000" b="1" i="1" dirty="0" smtClean="0"/>
              <a:t>Организующая</a:t>
            </a:r>
            <a:r>
              <a:rPr lang="ru-RU" sz="6000" dirty="0" smtClean="0"/>
              <a:t>   </a:t>
            </a:r>
          </a:p>
          <a:p>
            <a:pPr>
              <a:buNone/>
            </a:pPr>
            <a:endParaRPr lang="ru-RU" sz="6000" dirty="0" smtClean="0"/>
          </a:p>
          <a:p>
            <a:pPr algn="ctr">
              <a:buNone/>
            </a:pPr>
            <a:endParaRPr lang="ru-RU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000" b="1" i="1" dirty="0" smtClean="0"/>
              <a:t>Речевое воздействие </a:t>
            </a:r>
            <a:r>
              <a:rPr lang="ru-RU" sz="5000" dirty="0" smtClean="0"/>
              <a:t>– попытка (и результат) вербального влияния на убеждения, взгляды, мнение, систему ценностей собеседника. </a:t>
            </a:r>
            <a:endParaRPr lang="ru-RU" sz="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D72B32-7EF7-4F5D-AD46-29AB96B53F0B}"/>
</file>

<file path=customXml/itemProps2.xml><?xml version="1.0" encoding="utf-8"?>
<ds:datastoreItem xmlns:ds="http://schemas.openxmlformats.org/officeDocument/2006/customXml" ds:itemID="{51CFDD39-855A-4D58-B61F-DF18458ACCD7}"/>
</file>

<file path=customXml/itemProps3.xml><?xml version="1.0" encoding="utf-8"?>
<ds:datastoreItem xmlns:ds="http://schemas.openxmlformats.org/officeDocument/2006/customXml" ds:itemID="{6A36364F-AFFF-4DA1-86EA-7B347CF634EB}"/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184</Words>
  <Application>Microsoft Office PowerPoint</Application>
  <PresentationFormat>Экран (4:3)</PresentationFormat>
  <Paragraphs>50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Вопрос 2</vt:lpstr>
      <vt:lpstr>Слайд 12</vt:lpstr>
      <vt:lpstr>Слайд 13</vt:lpstr>
      <vt:lpstr>Слайд 14</vt:lpstr>
      <vt:lpstr>Слайд 15</vt:lpstr>
      <vt:lpstr>Слайд 16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85</cp:revision>
  <dcterms:created xsi:type="dcterms:W3CDTF">2019-09-01T08:37:24Z</dcterms:created>
  <dcterms:modified xsi:type="dcterms:W3CDTF">2020-04-21T20:01:18Z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